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67" r:id="rId5"/>
    <p:sldId id="264" r:id="rId6"/>
    <p:sldId id="271" r:id="rId7"/>
    <p:sldId id="272" r:id="rId8"/>
    <p:sldId id="291" r:id="rId9"/>
    <p:sldId id="286" r:id="rId10"/>
    <p:sldId id="287" r:id="rId11"/>
    <p:sldId id="273" r:id="rId12"/>
    <p:sldId id="285" r:id="rId13"/>
    <p:sldId id="288" r:id="rId14"/>
    <p:sldId id="26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4868CF89-BF60-4E00-A16C-33D3593DA7F6}">
          <p14:sldIdLst>
            <p14:sldId id="267"/>
            <p14:sldId id="264"/>
            <p14:sldId id="271"/>
            <p14:sldId id="272"/>
            <p14:sldId id="291"/>
            <p14:sldId id="286"/>
            <p14:sldId id="287"/>
            <p14:sldId id="273"/>
            <p14:sldId id="285"/>
            <p14:sldId id="288"/>
          </p14:sldIdLst>
        </p14:section>
        <p14:section name="Copy and paste items" id="{D4DC0CA8-1645-42C2-B73F-8BE6BEAF7754}">
          <p14:sldIdLst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2EE"/>
    <a:srgbClr val="EDECE9"/>
    <a:srgbClr val="EE4EA7"/>
    <a:srgbClr val="00C2CB"/>
    <a:srgbClr val="545454"/>
    <a:srgbClr val="F652A0"/>
    <a:srgbClr val="FFF0EB"/>
    <a:srgbClr val="F4EEEB"/>
    <a:srgbClr val="646263"/>
    <a:srgbClr val="00A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058D60-E9A2-4276-9247-785202068A47}" v="124" dt="2021-03-23T16:26:18.256"/>
    <p1510:client id="{213DB95F-C5BB-4F1B-921D-22EB2D8BFF12}" v="3" dt="2021-03-23T12:03:03.739"/>
    <p1510:client id="{827BE711-767C-4DA8-B238-29E3B7994251}" v="711" dt="2021-03-23T12:10:16.480"/>
    <p1510:client id="{D4C893E6-305A-45E7-B104-F8EEF71049D1}" v="119" dt="2021-03-23T16:24:24.341"/>
    <p1510:client id="{F3B9D929-734D-4FD3-A6A5-BDEC1711C318}" v="54" dt="2021-03-24T09:54:07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8" autoAdjust="0"/>
    <p:restoredTop sz="86427" autoAdjust="0"/>
  </p:normalViewPr>
  <p:slideViewPr>
    <p:cSldViewPr snapToGrid="0">
      <p:cViewPr varScale="1">
        <p:scale>
          <a:sx n="83" d="100"/>
          <a:sy n="83" d="100"/>
        </p:scale>
        <p:origin x="90" y="3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CD754-5090-4C50-B244-273CD3300906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AAC92-9BFE-4849-8951-7112295BE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5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AAC92-9BFE-4849-8951-7112295BEBE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024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AAC92-9BFE-4849-8951-7112295BEBE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827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AAC92-9BFE-4849-8951-7112295BEBE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785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AAC92-9BFE-4849-8951-7112295BEBE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363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Use empty slides for video embeds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AAC92-9BFE-4849-8951-7112295BEBE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245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AAC92-9BFE-4849-8951-7112295BEBE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359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C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00C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EE4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EDECE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rgbClr val="EDECE9"/>
                </a:solidFill>
                <a:latin typeface="+mn-lt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0B2E008-1D08-491D-B729-D9B2C55F9585}"/>
              </a:ext>
            </a:extLst>
          </p:cNvPr>
          <p:cNvSpPr txBox="1">
            <a:spLocks/>
          </p:cNvSpPr>
          <p:nvPr userDrawn="1"/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1792F27-87CE-4BFA-9D50-894F47CC9732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902221-DD70-CA44-7B6F-64F6068B4B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t="31523" r="16186" b="29036"/>
          <a:stretch/>
        </p:blipFill>
        <p:spPr>
          <a:xfrm>
            <a:off x="1000125" y="6170515"/>
            <a:ext cx="1530927" cy="4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51543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9497" y="868680"/>
            <a:ext cx="3763925" cy="5120640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A2574D7-D348-4D18-8F09-ED87687FFC4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775944" y="864108"/>
            <a:ext cx="3763925" cy="5120640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E73D6F-319E-410A-BEF7-DE44353B7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D81A8F1-A690-4B9D-A673-04AD408DE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4377462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wrap="square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787108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5956214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>
                <a:latin typeface="Abadi" panose="020B06040201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FFFFFF"/>
                </a:solidFill>
                <a:latin typeface="Abadi Extra Light" panose="020B02040201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9337901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>
                <a:latin typeface="Montserrat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FFFFFF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6547287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151538-FD37-4302-A438-CADB60F8C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827EE2-CDAE-4719-84DA-B8B0C4A53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614948-DC0E-491B-A436-E3BC56F70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 wrap="square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0124802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rgbClr val="FC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00C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EE4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96425" y="1343279"/>
            <a:ext cx="2352676" cy="3255264"/>
          </a:xfrm>
        </p:spPr>
        <p:txBody>
          <a:bodyPr anchor="b">
            <a:normAutofit/>
          </a:bodyPr>
          <a:lstStyle>
            <a:lvl1pPr algn="l">
              <a:defRPr sz="2800" spc="-100" baseline="0">
                <a:solidFill>
                  <a:srgbClr val="EDECE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96425" y="4854575"/>
            <a:ext cx="2352676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none" spc="0" baseline="0">
                <a:solidFill>
                  <a:srgbClr val="EDECE9"/>
                </a:solidFill>
                <a:latin typeface="+mn-lt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0B2E008-1D08-491D-B729-D9B2C55F9585}"/>
              </a:ext>
            </a:extLst>
          </p:cNvPr>
          <p:cNvSpPr txBox="1">
            <a:spLocks/>
          </p:cNvSpPr>
          <p:nvPr userDrawn="1"/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1792F27-87CE-4BFA-9D50-894F47CC9732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5" name="Picture 4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EBA8EB82-5994-D358-E62A-66AA70F4B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/>
          <a:stretch/>
        </p:blipFill>
        <p:spPr>
          <a:xfrm>
            <a:off x="0" y="761999"/>
            <a:ext cx="9136188" cy="5334001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64CEAC-CDB9-6ED6-8A85-966DF1470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t="31523" r="16186" b="29036"/>
          <a:stretch/>
        </p:blipFill>
        <p:spPr>
          <a:xfrm>
            <a:off x="1000125" y="6170515"/>
            <a:ext cx="1530927" cy="4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24653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014548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2924CC9-2F07-4309-A7B5-37C0B90389F4}"/>
              </a:ext>
            </a:extLst>
          </p:cNvPr>
          <p:cNvSpPr txBox="1">
            <a:spLocks/>
          </p:cNvSpPr>
          <p:nvPr userDrawn="1"/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1792F27-87CE-4BFA-9D50-894F47CC9732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34C356-A689-406B-88ED-BE9835F773DF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00C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3EA2E1-3889-45E7-A5D8-C5C5FDEE4B4C}"/>
              </a:ext>
            </a:extLst>
          </p:cNvPr>
          <p:cNvSpPr/>
          <p:nvPr userDrawn="1"/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00C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EB57C4-B6FD-6103-3343-BA69CF676A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t="31523" r="16186" b="29036"/>
          <a:stretch/>
        </p:blipFill>
        <p:spPr>
          <a:xfrm>
            <a:off x="1000125" y="6170515"/>
            <a:ext cx="1530927" cy="4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44399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2924CC9-2F07-4309-A7B5-37C0B90389F4}"/>
              </a:ext>
            </a:extLst>
          </p:cNvPr>
          <p:cNvSpPr txBox="1">
            <a:spLocks/>
          </p:cNvSpPr>
          <p:nvPr userDrawn="1"/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1792F27-87CE-4BFA-9D50-894F47CC9732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34C356-A689-406B-88ED-BE9835F773DF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00C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3EA2E1-3889-45E7-A5D8-C5C5FDEE4B4C}"/>
              </a:ext>
            </a:extLst>
          </p:cNvPr>
          <p:cNvSpPr/>
          <p:nvPr userDrawn="1"/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00C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99334-21A3-C80C-4F30-D6CB8E9F6B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3" y="2084119"/>
            <a:ext cx="4760553" cy="2680613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39C0B736-0C11-291C-A0A0-A7286BCB6F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1" b="34177"/>
          <a:stretch/>
        </p:blipFill>
        <p:spPr>
          <a:xfrm>
            <a:off x="6022126" y="2694432"/>
            <a:ext cx="5258311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70086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C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9594689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C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8B70BE-735A-790B-91AB-6969EFB1CD8E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0" y="758952"/>
            <a:ext cx="3457575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03824429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C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2FC524-BC81-4CEE-A151-AD588B7A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5D0D9BD-438D-40EE-9E4B-39262C009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1770524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9497" y="868680"/>
            <a:ext cx="3763925" cy="5120640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A2574D7-D348-4D18-8F09-ED87687FFC4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775944" y="864108"/>
            <a:ext cx="3763925" cy="5120640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170228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00C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00C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E87986D-BD30-41C5-B50C-CA83F3E3951D}"/>
              </a:ext>
            </a:extLst>
          </p:cNvPr>
          <p:cNvSpPr txBox="1">
            <a:spLocks/>
          </p:cNvSpPr>
          <p:nvPr userDrawn="1"/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1792F27-87CE-4BFA-9D50-894F47CC9732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3A66F85-20A4-2A45-7504-A473F122A2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t="31523" r="16186" b="29036"/>
          <a:stretch/>
        </p:blipFill>
        <p:spPr>
          <a:xfrm>
            <a:off x="1000125" y="6170515"/>
            <a:ext cx="1530927" cy="4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2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5" r:id="rId2"/>
    <p:sldLayoutId id="2147483663" r:id="rId3"/>
    <p:sldLayoutId id="2147483667" r:id="rId4"/>
    <p:sldLayoutId id="2147483686" r:id="rId5"/>
    <p:sldLayoutId id="2147483662" r:id="rId6"/>
    <p:sldLayoutId id="2147483687" r:id="rId7"/>
    <p:sldLayoutId id="2147483681" r:id="rId8"/>
    <p:sldLayoutId id="2147483664" r:id="rId9"/>
    <p:sldLayoutId id="2147483682" r:id="rId10"/>
    <p:sldLayoutId id="2147483665" r:id="rId11"/>
    <p:sldLayoutId id="2147483666" r:id="rId12"/>
    <p:sldLayoutId id="2147483668" r:id="rId13"/>
    <p:sldLayoutId id="2147483669" r:id="rId14"/>
    <p:sldLayoutId id="2147483684" r:id="rId15"/>
  </p:sldLayoutIdLst>
  <p:transition spd="slow">
    <p:push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4EEEB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rgbClr val="646263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rgbClr val="646263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rgbClr val="646263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646263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64626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Paul.Surgenor@falkirk.gov.u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2110-7569-4498-8A58-BB5F9D9C6B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Communication Strategy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531CE4-D146-498C-84A5-3E7D2B01E2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Falkirk Alcohol and Drug Partnership</a:t>
            </a:r>
          </a:p>
          <a:p>
            <a:r>
              <a:rPr lang="en-GB" dirty="0"/>
              <a:t>February 2023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778082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47997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C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range&#10;">
            <a:extLst>
              <a:ext uri="{FF2B5EF4-FFF2-40B4-BE49-F238E27FC236}">
                <a16:creationId xmlns:a16="http://schemas.microsoft.com/office/drawing/2014/main" id="{F2C99D1F-4DB4-4C7A-86F2-74E163420327}"/>
              </a:ext>
            </a:extLst>
          </p:cNvPr>
          <p:cNvSpPr/>
          <p:nvPr/>
        </p:nvSpPr>
        <p:spPr>
          <a:xfrm>
            <a:off x="2175278" y="1137092"/>
            <a:ext cx="2402134" cy="1966216"/>
          </a:xfrm>
          <a:prstGeom prst="rect">
            <a:avLst/>
          </a:prstGeom>
          <a:solidFill>
            <a:srgbClr val="00C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 descr="Blue">
            <a:extLst>
              <a:ext uri="{FF2B5EF4-FFF2-40B4-BE49-F238E27FC236}">
                <a16:creationId xmlns:a16="http://schemas.microsoft.com/office/drawing/2014/main" id="{A73E1C03-4FF0-4A89-A86D-E5EFB2705252}"/>
              </a:ext>
            </a:extLst>
          </p:cNvPr>
          <p:cNvSpPr/>
          <p:nvPr/>
        </p:nvSpPr>
        <p:spPr>
          <a:xfrm>
            <a:off x="4903237" y="1137092"/>
            <a:ext cx="2402134" cy="1966216"/>
          </a:xfrm>
          <a:prstGeom prst="rect">
            <a:avLst/>
          </a:prstGeom>
          <a:solidFill>
            <a:srgbClr val="EE4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 descr="Cream&#10;">
            <a:extLst>
              <a:ext uri="{FF2B5EF4-FFF2-40B4-BE49-F238E27FC236}">
                <a16:creationId xmlns:a16="http://schemas.microsoft.com/office/drawing/2014/main" id="{DFB538B1-5CCA-4882-9CA4-FDC224B7A4A0}"/>
              </a:ext>
            </a:extLst>
          </p:cNvPr>
          <p:cNvSpPr/>
          <p:nvPr/>
        </p:nvSpPr>
        <p:spPr>
          <a:xfrm>
            <a:off x="7638434" y="1137092"/>
            <a:ext cx="2402134" cy="1966216"/>
          </a:xfrm>
          <a:prstGeom prst="rect">
            <a:avLst/>
          </a:prstGeom>
          <a:solidFill>
            <a:srgbClr val="FCF2EE"/>
          </a:solidFill>
          <a:ln>
            <a:solidFill>
              <a:srgbClr val="6462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 descr="Grey Black&#10;">
            <a:extLst>
              <a:ext uri="{FF2B5EF4-FFF2-40B4-BE49-F238E27FC236}">
                <a16:creationId xmlns:a16="http://schemas.microsoft.com/office/drawing/2014/main" id="{CB57E08B-4EA2-4A46-B4DE-74FDE5EBBD71}"/>
              </a:ext>
            </a:extLst>
          </p:cNvPr>
          <p:cNvSpPr/>
          <p:nvPr/>
        </p:nvSpPr>
        <p:spPr>
          <a:xfrm>
            <a:off x="2182517" y="3535985"/>
            <a:ext cx="2402134" cy="1966216"/>
          </a:xfrm>
          <a:prstGeom prst="rect">
            <a:avLst/>
          </a:prstGeom>
          <a:solidFill>
            <a:srgbClr val="26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 descr="Light Grey">
            <a:extLst>
              <a:ext uri="{FF2B5EF4-FFF2-40B4-BE49-F238E27FC236}">
                <a16:creationId xmlns:a16="http://schemas.microsoft.com/office/drawing/2014/main" id="{672DAD5E-199A-4490-9D25-EE9564FAF367}"/>
              </a:ext>
            </a:extLst>
          </p:cNvPr>
          <p:cNvSpPr/>
          <p:nvPr/>
        </p:nvSpPr>
        <p:spPr>
          <a:xfrm>
            <a:off x="7638434" y="3535985"/>
            <a:ext cx="2402134" cy="1966216"/>
          </a:xfrm>
          <a:prstGeom prst="rect">
            <a:avLst/>
          </a:prstGeom>
          <a:solidFill>
            <a:srgbClr val="EDE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 descr="Grey&#10;">
            <a:extLst>
              <a:ext uri="{FF2B5EF4-FFF2-40B4-BE49-F238E27FC236}">
                <a16:creationId xmlns:a16="http://schemas.microsoft.com/office/drawing/2014/main" id="{CE79A959-D904-434C-B5A3-9C174E008AC4}"/>
              </a:ext>
            </a:extLst>
          </p:cNvPr>
          <p:cNvSpPr/>
          <p:nvPr/>
        </p:nvSpPr>
        <p:spPr>
          <a:xfrm>
            <a:off x="4910475" y="3535985"/>
            <a:ext cx="2402134" cy="1966216"/>
          </a:xfrm>
          <a:prstGeom prst="rect">
            <a:avLst/>
          </a:prstGeom>
          <a:solidFill>
            <a:srgbClr val="646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6B66761-4A9A-4CBF-BFEC-0BFC28A2545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490538"/>
            <a:ext cx="11426825" cy="6461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Colour Palette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986867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8BC2118-DAFC-4B34-BF72-43587F37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3019D-6809-44C0-9377-C4A9F8D20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200" b="0" i="0" u="none" strike="noStrike" dirty="0">
                <a:effectLst/>
              </a:rPr>
              <a:t>Purpose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200" dirty="0"/>
              <a:t>Background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200" u="none" strike="noStrike" dirty="0"/>
              <a:t>Strategy framework - OASIS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200" dirty="0"/>
              <a:t>Brand proposals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200" u="none" strike="noStrike" dirty="0"/>
              <a:t>Media plan</a:t>
            </a:r>
          </a:p>
        </p:txBody>
      </p:sp>
    </p:spTree>
    <p:extLst>
      <p:ext uri="{BB962C8B-B14F-4D97-AF65-F5344CB8AC3E}">
        <p14:creationId xmlns:p14="http://schemas.microsoft.com/office/powerpoint/2010/main" val="1381686282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FF8A167-FC57-4E7C-B8B8-0A694B311271}"/>
              </a:ext>
            </a:extLst>
          </p:cNvPr>
          <p:cNvSpPr txBox="1"/>
          <p:nvPr/>
        </p:nvSpPr>
        <p:spPr>
          <a:xfrm>
            <a:off x="6422571" y="4179148"/>
            <a:ext cx="4027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545454"/>
                </a:solidFill>
                <a:effectLst/>
                <a:latin typeface="Montserrat SemiBold" panose="000007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 national challenge</a:t>
            </a:r>
            <a:endParaRPr lang="en-GB" sz="1800" dirty="0">
              <a:solidFill>
                <a:srgbClr val="545454"/>
              </a:solidFill>
              <a:effectLst/>
              <a:latin typeface="Montserrat Light" panose="000004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National mission to reduce drug-related deaths and harm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Improve access to services.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971AF42-985D-428A-8A52-0BED865F5BD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3356" y="659454"/>
            <a:ext cx="1142528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64626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Background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E0A023-2F86-962B-F7EA-32EAE1846EE8}"/>
              </a:ext>
            </a:extLst>
          </p:cNvPr>
          <p:cNvSpPr/>
          <p:nvPr/>
        </p:nvSpPr>
        <p:spPr>
          <a:xfrm>
            <a:off x="2581323" y="1814400"/>
            <a:ext cx="2160000" cy="216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5404265-90EA-FB98-F170-5C2FCCE0A820}"/>
              </a:ext>
            </a:extLst>
          </p:cNvPr>
          <p:cNvSpPr/>
          <p:nvPr/>
        </p:nvSpPr>
        <p:spPr>
          <a:xfrm>
            <a:off x="7236148" y="1759016"/>
            <a:ext cx="2160000" cy="216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DD221-2185-37FF-2046-B1A2D4E5E9D4}"/>
              </a:ext>
            </a:extLst>
          </p:cNvPr>
          <p:cNvSpPr txBox="1"/>
          <p:nvPr/>
        </p:nvSpPr>
        <p:spPr>
          <a:xfrm>
            <a:off x="2133601" y="4179147"/>
            <a:ext cx="311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545454"/>
                </a:solidFill>
                <a:effectLst/>
                <a:latin typeface="Montserrat SemiBold" panose="000007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 local voice</a:t>
            </a:r>
            <a:endParaRPr lang="en-GB" sz="1800" dirty="0">
              <a:solidFill>
                <a:srgbClr val="545454"/>
              </a:solidFill>
              <a:effectLst/>
              <a:latin typeface="Montserrat Light" panose="000004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Raise understanding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Promote its role</a:t>
            </a:r>
          </a:p>
        </p:txBody>
      </p:sp>
    </p:spTree>
    <p:extLst>
      <p:ext uri="{BB962C8B-B14F-4D97-AF65-F5344CB8AC3E}">
        <p14:creationId xmlns:p14="http://schemas.microsoft.com/office/powerpoint/2010/main" val="17471307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C4234-795B-442D-AD1A-60E30668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32304-C959-4B5E-8C17-30BD77104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ADP Branding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C8B65B-92C8-AAF4-79A7-E9FA6482E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742" y="527684"/>
            <a:ext cx="5669323" cy="559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32502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8B7A83-B2DF-D436-DE36-19649AB69180}"/>
              </a:ext>
            </a:extLst>
          </p:cNvPr>
          <p:cNvSpPr/>
          <p:nvPr/>
        </p:nvSpPr>
        <p:spPr>
          <a:xfrm>
            <a:off x="-98854" y="-284205"/>
            <a:ext cx="12517395" cy="7364627"/>
          </a:xfrm>
          <a:prstGeom prst="rect">
            <a:avLst/>
          </a:prstGeom>
          <a:solidFill>
            <a:srgbClr val="FCF2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60F9F6B8-7F85-6682-624F-3310B007D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t="8460" r="153" b="6787"/>
          <a:stretch/>
        </p:blipFill>
        <p:spPr>
          <a:xfrm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4DF906-81BE-EBEC-020F-069AE1BB6F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014"/>
          <a:stretch/>
        </p:blipFill>
        <p:spPr>
          <a:xfrm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A62785C-A0F1-D093-1417-52C3E77ED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t="-142" r="12143" b="146"/>
          <a:stretch/>
        </p:blipFill>
        <p:spPr>
          <a:xfrm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CCA9A9-A78B-B8F2-351B-FE4BA14656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r="8369" b="-3"/>
          <a:stretch/>
        </p:blipFill>
        <p:spPr>
          <a:xfrm>
            <a:off x="4185626" y="4074509"/>
            <a:ext cx="3814183" cy="2605117"/>
          </a:xfrm>
          <a:prstGeom prst="rect">
            <a:avLst/>
          </a:prstGeom>
        </p:spPr>
      </p:pic>
      <p:pic>
        <p:nvPicPr>
          <p:cNvPr id="7" name="Picture 6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73665473-905A-AAF3-1333-C43BA2DEF9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729"/>
          <a:stretch/>
        </p:blipFill>
        <p:spPr>
          <a:xfrm>
            <a:off x="8179442" y="2391883"/>
            <a:ext cx="3826711" cy="2072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9D3B2F-FC51-81F8-2269-878980636D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980"/>
          <a:stretch/>
        </p:blipFill>
        <p:spPr>
          <a:xfrm>
            <a:off x="8193994" y="4620643"/>
            <a:ext cx="3826711" cy="20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97969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D491AD-2ECF-4590-A79A-BE6CA617E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B67ED-8479-4B3E-8554-40B081BD0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5E4DD-9D04-466C-B705-23C3EB304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97754923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>
            <a:extLst>
              <a:ext uri="{FF2B5EF4-FFF2-40B4-BE49-F238E27FC236}">
                <a16:creationId xmlns:a16="http://schemas.microsoft.com/office/drawing/2014/main" id="{6C9E8B18-64FD-47B9-961F-93FCD35431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6763" y="798513"/>
            <a:ext cx="11425237" cy="6461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4EEEB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Template slide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589092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7A595A-FC7E-47D3-96E2-57686D6352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Column one	</a:t>
            </a:r>
          </a:p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1A430-3C67-41AA-9A40-519C2C54022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Column two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6E186-CBC7-4A14-9204-D1E75E81C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Title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3A25A9-2A51-4E8B-9978-F0CAB1CD5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14852279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F820AC-E974-4B3C-B158-823F54424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1466385"/>
          </a:xfrm>
        </p:spPr>
        <p:txBody>
          <a:bodyPr/>
          <a:lstStyle/>
          <a:p>
            <a:r>
              <a:rPr lang="en-GB" dirty="0"/>
              <a:t>Contact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50354A-A5B9-4315-8574-4A5B64D5D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2609385"/>
            <a:ext cx="2834640" cy="357129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1600" dirty="0">
                <a:latin typeface="+mj-lt"/>
              </a:rPr>
              <a:t>Paul Surgenor</a:t>
            </a:r>
          </a:p>
          <a:p>
            <a:pPr>
              <a:spcBef>
                <a:spcPts val="0"/>
              </a:spcBef>
            </a:pPr>
            <a:r>
              <a:rPr lang="en-GB" sz="1600" dirty="0"/>
              <a:t>Communications Officer</a:t>
            </a:r>
          </a:p>
          <a:p>
            <a:pPr>
              <a:spcBef>
                <a:spcPts val="0"/>
              </a:spcBef>
            </a:pPr>
            <a:r>
              <a:rPr lang="en-GB" sz="1400" dirty="0">
                <a:hlinkClick r:id="rId3"/>
              </a:rPr>
              <a:t>Paul.Surgenor@falkirk.gov.uk</a:t>
            </a:r>
            <a:r>
              <a:rPr lang="en-GB" sz="1400" dirty="0"/>
              <a:t> </a:t>
            </a:r>
          </a:p>
          <a:p>
            <a:pPr>
              <a:spcBef>
                <a:spcPts val="0"/>
              </a:spcBef>
            </a:pPr>
            <a:endParaRPr lang="en-GB" sz="1600" dirty="0"/>
          </a:p>
          <a:p>
            <a:pPr>
              <a:spcBef>
                <a:spcPts val="0"/>
              </a:spcBef>
            </a:pPr>
            <a:endParaRPr lang="en-GB" sz="1600" dirty="0"/>
          </a:p>
          <a:p>
            <a:pPr>
              <a:spcBef>
                <a:spcPts val="0"/>
              </a:spcBef>
            </a:pPr>
            <a:endParaRPr lang="en-GB" sz="1600" dirty="0"/>
          </a:p>
        </p:txBody>
      </p:sp>
      <p:pic>
        <p:nvPicPr>
          <p:cNvPr id="12" name="Picture Placeholder 11" descr="A picture containing person, person, indoor, crowd&#10;&#10;Description automatically generated">
            <a:extLst>
              <a:ext uri="{FF2B5EF4-FFF2-40B4-BE49-F238E27FC236}">
                <a16:creationId xmlns:a16="http://schemas.microsoft.com/office/drawing/2014/main" id="{BFA16DC8-8E06-1281-6626-2DB271DF2B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r="7184"/>
          <a:stretch>
            <a:fillRect/>
          </a:stretch>
        </p:blipFill>
        <p:spPr/>
      </p:pic>
      <p:pic>
        <p:nvPicPr>
          <p:cNvPr id="13" name="Picture 12" descr="Text&#10;&#10;Description automatically generated with low confidence">
            <a:extLst>
              <a:ext uri="{FF2B5EF4-FFF2-40B4-BE49-F238E27FC236}">
                <a16:creationId xmlns:a16="http://schemas.microsoft.com/office/drawing/2014/main" id="{E5604D53-8D6F-054C-7650-9AB3E89084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1" b="34177"/>
          <a:stretch/>
        </p:blipFill>
        <p:spPr>
          <a:xfrm>
            <a:off x="9325102" y="6090581"/>
            <a:ext cx="1993900" cy="5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32405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Even pages">
  <a:themeElements>
    <a:clrScheme name="Custom 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FFFFFF"/>
      </a:accent3>
      <a:accent4>
        <a:srgbClr val="EE7008"/>
      </a:accent4>
      <a:accent5>
        <a:srgbClr val="1AB39F"/>
      </a:accent5>
      <a:accent6>
        <a:srgbClr val="D5393D"/>
      </a:accent6>
      <a:hlink>
        <a:srgbClr val="FFFFFF"/>
      </a:hlink>
      <a:folHlink>
        <a:srgbClr val="FFFFFF"/>
      </a:folHlink>
    </a:clrScheme>
    <a:fontScheme name="HSCP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d08d0c-3f70-4b96-83ed-622235d4caa0">
      <Terms xmlns="http://schemas.microsoft.com/office/infopath/2007/PartnerControls"/>
    </lcf76f155ced4ddcb4097134ff3c332f>
    <TaxCatchAll xmlns="b0adfddb-0c3b-4e92-90e5-185491f6873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1B10521CE5EF428E9D7C1973167601" ma:contentTypeVersion="17" ma:contentTypeDescription="Create a new document." ma:contentTypeScope="" ma:versionID="738d4b8e025f40f0a726c5f1073bc34f">
  <xsd:schema xmlns:xsd="http://www.w3.org/2001/XMLSchema" xmlns:xs="http://www.w3.org/2001/XMLSchema" xmlns:p="http://schemas.microsoft.com/office/2006/metadata/properties" xmlns:ns2="0ed08d0c-3f70-4b96-83ed-622235d4caa0" xmlns:ns3="b0adfddb-0c3b-4e92-90e5-185491f68735" targetNamespace="http://schemas.microsoft.com/office/2006/metadata/properties" ma:root="true" ma:fieldsID="4b958110ddf3600c27a71a576c363c1a" ns2:_="" ns3:_="">
    <xsd:import namespace="0ed08d0c-3f70-4b96-83ed-622235d4caa0"/>
    <xsd:import namespace="b0adfddb-0c3b-4e92-90e5-185491f687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d08d0c-3f70-4b96-83ed-622235d4ca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e83bfe8-052f-4e76-8200-e0f72956cd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adfddb-0c3b-4e92-90e5-185491f6873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fcf48b9-4d7f-4f69-9699-86e4edd5fa7a}" ma:internalName="TaxCatchAll" ma:showField="CatchAllData" ma:web="b0adfddb-0c3b-4e92-90e5-185491f687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E944FA-71A5-4638-B1E0-DEBF7AA1636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F4F06BB-7D77-409F-B14E-D9B9602F7618}"/>
</file>

<file path=customXml/itemProps3.xml><?xml version="1.0" encoding="utf-8"?>
<ds:datastoreItem xmlns:ds="http://schemas.openxmlformats.org/officeDocument/2006/customXml" ds:itemID="{46C0F1CB-63A6-44EB-BBC3-E200D22636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2921</TotalTime>
  <Words>88</Words>
  <Application>Microsoft Office PowerPoint</Application>
  <PresentationFormat>Widescreen</PresentationFormat>
  <Paragraphs>40</Paragraphs>
  <Slides>11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Abadi</vt:lpstr>
      <vt:lpstr>Abadi Extra Light</vt:lpstr>
      <vt:lpstr>Arial</vt:lpstr>
      <vt:lpstr>Calibri</vt:lpstr>
      <vt:lpstr>Montserrat</vt:lpstr>
      <vt:lpstr>Montserrat Light</vt:lpstr>
      <vt:lpstr>Montserrat SemiBold</vt:lpstr>
      <vt:lpstr>Wingdings 2</vt:lpstr>
      <vt:lpstr>Even pages</vt:lpstr>
      <vt:lpstr>Communication Strategy</vt:lpstr>
      <vt:lpstr>The Strategy</vt:lpstr>
      <vt:lpstr>Background</vt:lpstr>
      <vt:lpstr>Overview</vt:lpstr>
      <vt:lpstr>PowerPoint Presentation</vt:lpstr>
      <vt:lpstr>Title</vt:lpstr>
      <vt:lpstr>Template slide</vt:lpstr>
      <vt:lpstr>Title</vt:lpstr>
      <vt:lpstr>Contact</vt:lpstr>
      <vt:lpstr>PowerPoint Presentation</vt:lpstr>
      <vt:lpstr>Colour Palette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Surgenor</dc:creator>
  <cp:lastModifiedBy>Paul Surgenor</cp:lastModifiedBy>
  <cp:revision>46</cp:revision>
  <dcterms:created xsi:type="dcterms:W3CDTF">2021-03-18T09:34:24Z</dcterms:created>
  <dcterms:modified xsi:type="dcterms:W3CDTF">2023-02-23T14:20:31Z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0x010100B11B10521CE5EF428E9D7C1973167601</vt:lpwstr>
  </property>
</Properties>
</file>